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5" autoAdjust="0"/>
    <p:restoredTop sz="94660"/>
  </p:normalViewPr>
  <p:slideViewPr>
    <p:cSldViewPr snapToGrid="0">
      <p:cViewPr varScale="1">
        <p:scale>
          <a:sx n="85" d="100"/>
          <a:sy n="85" d="100"/>
        </p:scale>
        <p:origin x="48"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 /><Relationship Id="rId3" Type="http://schemas.openxmlformats.org/officeDocument/2006/relationships/slide" Target="slides/slide2.xml" /><Relationship Id="rId7" Type="http://schemas.openxmlformats.org/officeDocument/2006/relationships/slide" Target="slides/slide6.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tableStyles" Target="tableStyles.xml" /><Relationship Id="rId5" Type="http://schemas.openxmlformats.org/officeDocument/2006/relationships/slide" Target="slides/slide4.xml" /><Relationship Id="rId10" Type="http://schemas.openxmlformats.org/officeDocument/2006/relationships/theme" Target="theme/theme1.xml" /><Relationship Id="rId4" Type="http://schemas.openxmlformats.org/officeDocument/2006/relationships/slide" Target="slides/slide3.xml" /><Relationship Id="rId9" Type="http://schemas.openxmlformats.org/officeDocument/2006/relationships/viewProps" Target="viewProps.xml" /></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 /></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wmf" /></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wmf"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D412DF8-5EB9-4532-BA7B-18FF9A69A1D3}" type="datetimeFigureOut">
              <a:rPr lang="en-US" smtClean="0"/>
              <a:t>11/25/2020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3E70A8-31ED-48AC-847F-9A76DE46D515}"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2797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D412DF8-5EB9-4532-BA7B-18FF9A69A1D3}" type="datetimeFigureOut">
              <a:rPr lang="en-US" smtClean="0"/>
              <a:t>11/25/2020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3E70A8-31ED-48AC-847F-9A76DE46D515}" type="slidenum">
              <a:rPr lang="en-US" smtClean="0"/>
              <a:t>‹#›</a:t>
            </a:fld>
            <a:endParaRPr lang="en-US"/>
          </a:p>
        </p:txBody>
      </p:sp>
    </p:spTree>
    <p:extLst>
      <p:ext uri="{BB962C8B-B14F-4D97-AF65-F5344CB8AC3E}">
        <p14:creationId xmlns:p14="http://schemas.microsoft.com/office/powerpoint/2010/main" val="40942239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D412DF8-5EB9-4532-BA7B-18FF9A69A1D3}" type="datetimeFigureOut">
              <a:rPr lang="en-US" smtClean="0"/>
              <a:t>11/25/2020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3E70A8-31ED-48AC-847F-9A76DE46D515}"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803273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D412DF8-5EB9-4532-BA7B-18FF9A69A1D3}" type="datetimeFigureOut">
              <a:rPr lang="en-US" smtClean="0"/>
              <a:t>11/25/2020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3E70A8-31ED-48AC-847F-9A76DE46D515}" type="slidenum">
              <a:rPr lang="en-US" smtClean="0"/>
              <a:t>‹#›</a:t>
            </a:fld>
            <a:endParaRPr lang="en-US"/>
          </a:p>
        </p:txBody>
      </p:sp>
    </p:spTree>
    <p:extLst>
      <p:ext uri="{BB962C8B-B14F-4D97-AF65-F5344CB8AC3E}">
        <p14:creationId xmlns:p14="http://schemas.microsoft.com/office/powerpoint/2010/main" val="16609620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D412DF8-5EB9-4532-BA7B-18FF9A69A1D3}" type="datetimeFigureOut">
              <a:rPr lang="en-US" smtClean="0"/>
              <a:t>11/25/2020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43E70A8-31ED-48AC-847F-9A76DE46D515}" type="slidenum">
              <a:rPr lang="en-US" smtClean="0"/>
              <a:t>‹#›</a:t>
            </a:fld>
            <a:endParaRPr lang="en-US"/>
          </a:p>
        </p:txBody>
      </p:sp>
    </p:spTree>
    <p:extLst>
      <p:ext uri="{BB962C8B-B14F-4D97-AF65-F5344CB8AC3E}">
        <p14:creationId xmlns:p14="http://schemas.microsoft.com/office/powerpoint/2010/main" val="20688847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D412DF8-5EB9-4532-BA7B-18FF9A69A1D3}" type="datetimeFigureOut">
              <a:rPr lang="en-US" smtClean="0"/>
              <a:t>11/25/2020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43E70A8-31ED-48AC-847F-9A76DE46D515}" type="slidenum">
              <a:rPr lang="en-US" smtClean="0"/>
              <a:t>‹#›</a:t>
            </a:fld>
            <a:endParaRPr lang="en-US"/>
          </a:p>
        </p:txBody>
      </p:sp>
    </p:spTree>
    <p:extLst>
      <p:ext uri="{BB962C8B-B14F-4D97-AF65-F5344CB8AC3E}">
        <p14:creationId xmlns:p14="http://schemas.microsoft.com/office/powerpoint/2010/main" val="4469060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0D412DF8-5EB9-4532-BA7B-18FF9A69A1D3}" type="datetimeFigureOut">
              <a:rPr lang="en-US" smtClean="0"/>
              <a:t>11/25/2020</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743E70A8-31ED-48AC-847F-9A76DE46D515}" type="slidenum">
              <a:rPr lang="en-US" smtClean="0"/>
              <a:t>‹#›</a:t>
            </a:fld>
            <a:endParaRPr lang="en-US"/>
          </a:p>
        </p:txBody>
      </p:sp>
    </p:spTree>
    <p:extLst>
      <p:ext uri="{BB962C8B-B14F-4D97-AF65-F5344CB8AC3E}">
        <p14:creationId xmlns:p14="http://schemas.microsoft.com/office/powerpoint/2010/main" val="19762100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0D412DF8-5EB9-4532-BA7B-18FF9A69A1D3}" type="datetimeFigureOut">
              <a:rPr lang="en-US" smtClean="0"/>
              <a:t>11/25/2020</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743E70A8-31ED-48AC-847F-9A76DE46D515}" type="slidenum">
              <a:rPr lang="en-US" smtClean="0"/>
              <a:t>‹#›</a:t>
            </a:fld>
            <a:endParaRPr lang="en-US"/>
          </a:p>
        </p:txBody>
      </p:sp>
    </p:spTree>
    <p:extLst>
      <p:ext uri="{BB962C8B-B14F-4D97-AF65-F5344CB8AC3E}">
        <p14:creationId xmlns:p14="http://schemas.microsoft.com/office/powerpoint/2010/main" val="41008562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D412DF8-5EB9-4532-BA7B-18FF9A69A1D3}" type="datetimeFigureOut">
              <a:rPr lang="en-US" smtClean="0"/>
              <a:t>11/25/2020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3E70A8-31ED-48AC-847F-9A76DE46D515}" type="slidenum">
              <a:rPr lang="en-US" smtClean="0"/>
              <a:t>‹#›</a:t>
            </a:fld>
            <a:endParaRPr lang="en-US"/>
          </a:p>
        </p:txBody>
      </p:sp>
    </p:spTree>
    <p:extLst>
      <p:ext uri="{BB962C8B-B14F-4D97-AF65-F5344CB8AC3E}">
        <p14:creationId xmlns:p14="http://schemas.microsoft.com/office/powerpoint/2010/main" val="18210262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D412DF8-5EB9-4532-BA7B-18FF9A69A1D3}" type="datetimeFigureOut">
              <a:rPr lang="en-US" smtClean="0"/>
              <a:t>11/25/2020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3E70A8-31ED-48AC-847F-9A76DE46D515}" type="slidenum">
              <a:rPr lang="en-US" smtClean="0"/>
              <a:t>‹#›</a:t>
            </a:fld>
            <a:endParaRPr lang="en-US"/>
          </a:p>
        </p:txBody>
      </p:sp>
    </p:spTree>
    <p:extLst>
      <p:ext uri="{BB962C8B-B14F-4D97-AF65-F5344CB8AC3E}">
        <p14:creationId xmlns:p14="http://schemas.microsoft.com/office/powerpoint/2010/main" val="6252501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D412DF8-5EB9-4532-BA7B-18FF9A69A1D3}" type="datetimeFigureOut">
              <a:rPr lang="en-US" smtClean="0"/>
              <a:t>11/25/2020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3E70A8-31ED-48AC-847F-9A76DE46D515}" type="slidenum">
              <a:rPr lang="en-US" smtClean="0"/>
              <a:t>‹#›</a:t>
            </a:fld>
            <a:endParaRPr lang="en-US"/>
          </a:p>
        </p:txBody>
      </p:sp>
    </p:spTree>
    <p:extLst>
      <p:ext uri="{BB962C8B-B14F-4D97-AF65-F5344CB8AC3E}">
        <p14:creationId xmlns:p14="http://schemas.microsoft.com/office/powerpoint/2010/main" val="35710660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0D412DF8-5EB9-4532-BA7B-18FF9A69A1D3}" type="datetimeFigureOut">
              <a:rPr lang="en-US" smtClean="0"/>
              <a:t>11/25/2020</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743E70A8-31ED-48AC-847F-9A76DE46D515}"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647738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3" Type="http://schemas.openxmlformats.org/officeDocument/2006/relationships/image" Target="../media/image3.jpeg" /><Relationship Id="rId2" Type="http://schemas.openxmlformats.org/officeDocument/2006/relationships/slideLayout" Target="../slideLayouts/slideLayout2.xml" /><Relationship Id="rId1" Type="http://schemas.openxmlformats.org/officeDocument/2006/relationships/vmlDrawing" Target="../drawings/vmlDrawing1.vml" /><Relationship Id="rId5" Type="http://schemas.openxmlformats.org/officeDocument/2006/relationships/image" Target="../media/image2.wmf" /><Relationship Id="rId4" Type="http://schemas.openxmlformats.org/officeDocument/2006/relationships/oleObject" Target="../embeddings/oleObject1.bin" /></Relationships>
</file>

<file path=ppt/slides/_rels/slide3.xml.rels><?xml version="1.0" encoding="UTF-8" standalone="yes"?>
<Relationships xmlns="http://schemas.openxmlformats.org/package/2006/relationships"><Relationship Id="rId3" Type="http://schemas.openxmlformats.org/officeDocument/2006/relationships/image" Target="../media/image5.jpeg" /><Relationship Id="rId2" Type="http://schemas.openxmlformats.org/officeDocument/2006/relationships/slideLayout" Target="../slideLayouts/slideLayout2.xml" /><Relationship Id="rId1" Type="http://schemas.openxmlformats.org/officeDocument/2006/relationships/vmlDrawing" Target="../drawings/vmlDrawing2.vml" /><Relationship Id="rId5" Type="http://schemas.openxmlformats.org/officeDocument/2006/relationships/image" Target="../media/image4.wmf" /><Relationship Id="rId4" Type="http://schemas.openxmlformats.org/officeDocument/2006/relationships/oleObject" Target="../embeddings/oleObject2.bin" /></Relationships>
</file>

<file path=ppt/slides/_rels/slide4.xml.rels><?xml version="1.0" encoding="UTF-8" standalone="yes"?>
<Relationships xmlns="http://schemas.openxmlformats.org/package/2006/relationships"><Relationship Id="rId3" Type="http://schemas.openxmlformats.org/officeDocument/2006/relationships/image" Target="../media/image7.jpeg" /><Relationship Id="rId2" Type="http://schemas.openxmlformats.org/officeDocument/2006/relationships/slideLayout" Target="../slideLayouts/slideLayout2.xml" /><Relationship Id="rId1" Type="http://schemas.openxmlformats.org/officeDocument/2006/relationships/vmlDrawing" Target="../drawings/vmlDrawing3.vml" /><Relationship Id="rId5" Type="http://schemas.openxmlformats.org/officeDocument/2006/relationships/image" Target="../media/image6.wmf" /><Relationship Id="rId4" Type="http://schemas.openxmlformats.org/officeDocument/2006/relationships/oleObject" Target="../embeddings/oleObject3.bin" /></Relationships>
</file>

<file path=ppt/slides/_rels/slide5.xml.rels><?xml version="1.0" encoding="UTF-8" standalone="yes"?>
<Relationships xmlns="http://schemas.openxmlformats.org/package/2006/relationships"><Relationship Id="rId2" Type="http://schemas.openxmlformats.org/officeDocument/2006/relationships/image" Target="../media/image8.jpeg" /><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2" Type="http://schemas.openxmlformats.org/officeDocument/2006/relationships/image" Target="../media/image9.jpeg" /><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Art Exhibition </a:t>
            </a:r>
          </a:p>
        </p:txBody>
      </p:sp>
      <p:sp>
        <p:nvSpPr>
          <p:cNvPr id="3" name="Subtitle 2"/>
          <p:cNvSpPr>
            <a:spLocks noGrp="1"/>
          </p:cNvSpPr>
          <p:nvPr>
            <p:ph type="subTitle" idx="1"/>
          </p:nvPr>
        </p:nvSpPr>
        <p:spPr/>
        <p:txBody>
          <a:bodyPr/>
          <a:lstStyle/>
          <a:p>
            <a:r>
              <a:rPr lang="en-US" dirty="0"/>
              <a:t>Theme: Experience </a:t>
            </a:r>
          </a:p>
        </p:txBody>
      </p:sp>
    </p:spTree>
    <p:extLst>
      <p:ext uri="{BB962C8B-B14F-4D97-AF65-F5344CB8AC3E}">
        <p14:creationId xmlns:p14="http://schemas.microsoft.com/office/powerpoint/2010/main" val="23068024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altLang="en-US" sz="2000" dirty="0">
                <a:latin typeface="Times New Roman" panose="02020603050405020304" pitchFamily="18" charset="0"/>
                <a:cs typeface="Times New Roman" panose="02020603050405020304" pitchFamily="18" charset="0"/>
              </a:rPr>
              <a:t>Ellsworth Kelly</a:t>
            </a:r>
            <a:br>
              <a:rPr lang="en-GB" altLang="en-US" sz="2000" dirty="0">
                <a:latin typeface="Times New Roman" panose="02020603050405020304" pitchFamily="18" charset="0"/>
                <a:cs typeface="Times New Roman" panose="02020603050405020304" pitchFamily="18" charset="0"/>
              </a:rPr>
            </a:br>
            <a:r>
              <a:rPr lang="en-GB" altLang="en-US" sz="2000" dirty="0">
                <a:latin typeface="Times New Roman" panose="02020603050405020304" pitchFamily="18" charset="0"/>
                <a:cs typeface="Times New Roman" panose="02020603050405020304" pitchFamily="18" charset="0"/>
              </a:rPr>
              <a:t>Brier</a:t>
            </a:r>
            <a:br>
              <a:rPr lang="en-GB" altLang="en-US" sz="2000" dirty="0">
                <a:latin typeface="Times New Roman" panose="02020603050405020304" pitchFamily="18" charset="0"/>
                <a:cs typeface="Times New Roman" panose="02020603050405020304" pitchFamily="18" charset="0"/>
              </a:rPr>
            </a:br>
            <a:r>
              <a:rPr lang="en-GB" altLang="en-US" sz="2000" dirty="0">
                <a:latin typeface="Times New Roman" panose="02020603050405020304" pitchFamily="18" charset="0"/>
                <a:cs typeface="Times New Roman" panose="02020603050405020304" pitchFamily="18" charset="0"/>
              </a:rPr>
              <a:t>1961</a:t>
            </a:r>
            <a:endParaRPr lang="en-US" sz="2000" dirty="0"/>
          </a:p>
        </p:txBody>
      </p:sp>
      <p:pic>
        <p:nvPicPr>
          <p:cNvPr id="5" name="Content Placeholder 4" descr="Outline in the shape of a long branch or vine lined by large rounded leaves."/>
          <p:cNvPicPr>
            <a:picLocks noGrp="1" noChangeAspect="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4663795" y="152788"/>
            <a:ext cx="5362658" cy="402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497900" y="4175513"/>
            <a:ext cx="2498248" cy="369332"/>
          </a:xfrm>
          <a:prstGeom prst="rect">
            <a:avLst/>
          </a:prstGeom>
        </p:spPr>
        <p:txBody>
          <a:bodyPr wrap="none">
            <a:spAutoFit/>
          </a:bodyPr>
          <a:lstStyle/>
          <a:p>
            <a:r>
              <a:rPr lang="en-US" altLang="en-US" dirty="0"/>
              <a:t>Black ink on wove paper,</a:t>
            </a:r>
            <a:endParaRPr lang="en-US" dirty="0"/>
          </a:p>
        </p:txBody>
      </p:sp>
      <p:graphicFrame>
        <p:nvGraphicFramePr>
          <p:cNvPr id="7" name="Object 4" descr="Twenty two and half by twenty eight and half inches."/>
          <p:cNvGraphicFramePr>
            <a:graphicFrameLocks noChangeAspect="1"/>
          </p:cNvGraphicFramePr>
          <p:nvPr>
            <p:extLst>
              <p:ext uri="{D42A27DB-BD31-4B8C-83A1-F6EECF244321}">
                <p14:modId xmlns:p14="http://schemas.microsoft.com/office/powerpoint/2010/main" val="1197919819"/>
              </p:ext>
            </p:extLst>
          </p:nvPr>
        </p:nvGraphicFramePr>
        <p:xfrm>
          <a:off x="597318" y="4544845"/>
          <a:ext cx="1790700" cy="215900"/>
        </p:xfrm>
        <a:graphic>
          <a:graphicData uri="http://schemas.openxmlformats.org/presentationml/2006/ole">
            <mc:AlternateContent xmlns:mc="http://schemas.openxmlformats.org/markup-compatibility/2006">
              <mc:Choice xmlns:v="urn:schemas-microsoft-com:vml" Requires="v">
                <p:oleObj spid="_x0000_s1025" name="Equation" r:id="rId4" imgW="1790640" imgH="215640" progId="Equation.DSMT4">
                  <p:embed/>
                </p:oleObj>
              </mc:Choice>
              <mc:Fallback>
                <p:oleObj name="Equation" r:id="rId4" imgW="1790640" imgH="215640" progId="Equation.DSMT4">
                  <p:embed/>
                  <p:pic>
                    <p:nvPicPr>
                      <p:cNvPr id="7" name="Object 4" descr="Twenty two and half by twenty eight and half inches."/>
                      <p:cNvPicPr/>
                      <p:nvPr/>
                    </p:nvPicPr>
                    <p:blipFill>
                      <a:blip r:embed="rId5"/>
                      <a:stretch>
                        <a:fillRect/>
                      </a:stretch>
                    </p:blipFill>
                    <p:spPr>
                      <a:xfrm>
                        <a:off x="597318" y="4544845"/>
                        <a:ext cx="1790700" cy="215900"/>
                      </a:xfrm>
                      <a:prstGeom prst="rect">
                        <a:avLst/>
                      </a:prstGeom>
                    </p:spPr>
                  </p:pic>
                </p:oleObj>
              </mc:Fallback>
            </mc:AlternateContent>
          </a:graphicData>
        </a:graphic>
      </p:graphicFrame>
      <p:sp>
        <p:nvSpPr>
          <p:cNvPr id="8" name="Rectangle 7"/>
          <p:cNvSpPr/>
          <p:nvPr/>
        </p:nvSpPr>
        <p:spPr>
          <a:xfrm>
            <a:off x="497900" y="4914177"/>
            <a:ext cx="3187604" cy="369332"/>
          </a:xfrm>
          <a:prstGeom prst="rect">
            <a:avLst/>
          </a:prstGeom>
        </p:spPr>
        <p:txBody>
          <a:bodyPr wrap="none">
            <a:spAutoFit/>
          </a:bodyPr>
          <a:lstStyle/>
          <a:p>
            <a:r>
              <a:rPr lang="en-US" altLang="en-US" dirty="0"/>
              <a:t>Wadsworth </a:t>
            </a:r>
            <a:r>
              <a:rPr lang="en-US" altLang="en-US" dirty="0" err="1"/>
              <a:t>Atheneum</a:t>
            </a:r>
            <a:r>
              <a:rPr lang="en-US" altLang="en-US" dirty="0"/>
              <a:t> Museum</a:t>
            </a:r>
            <a:endParaRPr lang="en-US" dirty="0"/>
          </a:p>
        </p:txBody>
      </p:sp>
    </p:spTree>
    <p:extLst>
      <p:ext uri="{BB962C8B-B14F-4D97-AF65-F5344CB8AC3E}">
        <p14:creationId xmlns:p14="http://schemas.microsoft.com/office/powerpoint/2010/main" val="8444752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ltLang="en-US" dirty="0">
                <a:latin typeface="Times New Roman" panose="02020603050405020304" pitchFamily="18" charset="0"/>
                <a:cs typeface="Times New Roman" panose="02020603050405020304" pitchFamily="18" charset="0"/>
              </a:rPr>
              <a:t>Rembrandt Van Rijn, The Three Crosses, 1653</a:t>
            </a:r>
            <a:endParaRPr lang="en-US" dirty="0"/>
          </a:p>
        </p:txBody>
      </p:sp>
      <p:pic>
        <p:nvPicPr>
          <p:cNvPr id="5" name="Picture 2" descr="Drawing of Christ on the cross, with another man on a cross on either side of him. The 3 crosses are surrounded by people and horses. A light from above beams down in a triangular formation, washing out the details of most of the people and objects in its path. Further away from the light, the people and objects gain increasing depth and shading."/>
          <p:cNvPicPr>
            <a:picLocks noGrp="1" noChangeAspect="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1097280" y="1868565"/>
            <a:ext cx="5362658" cy="402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8039985" y="2664471"/>
            <a:ext cx="929357" cy="369332"/>
          </a:xfrm>
          <a:prstGeom prst="rect">
            <a:avLst/>
          </a:prstGeom>
        </p:spPr>
        <p:txBody>
          <a:bodyPr wrap="none">
            <a:spAutoFit/>
          </a:bodyPr>
          <a:lstStyle/>
          <a:p>
            <a:r>
              <a:rPr lang="en-US" altLang="en-US" dirty="0"/>
              <a:t>Etching.</a:t>
            </a:r>
            <a:endParaRPr lang="en-US" dirty="0"/>
          </a:p>
        </p:txBody>
      </p:sp>
      <p:graphicFrame>
        <p:nvGraphicFramePr>
          <p:cNvPr id="7" name="Object 4" descr="Fifteen and one fourth by seventeen and three fourth inches."/>
          <p:cNvGraphicFramePr>
            <a:graphicFrameLocks noChangeAspect="1"/>
          </p:cNvGraphicFramePr>
          <p:nvPr>
            <p:extLst>
              <p:ext uri="{D42A27DB-BD31-4B8C-83A1-F6EECF244321}">
                <p14:modId xmlns:p14="http://schemas.microsoft.com/office/powerpoint/2010/main" val="3005267942"/>
              </p:ext>
            </p:extLst>
          </p:nvPr>
        </p:nvGraphicFramePr>
        <p:xfrm>
          <a:off x="8127919" y="3033803"/>
          <a:ext cx="1955800" cy="237490"/>
        </p:xfrm>
        <a:graphic>
          <a:graphicData uri="http://schemas.openxmlformats.org/presentationml/2006/ole">
            <mc:AlternateContent xmlns:mc="http://schemas.openxmlformats.org/markup-compatibility/2006">
              <mc:Choice xmlns:v="urn:schemas-microsoft-com:vml" Requires="v">
                <p:oleObj spid="_x0000_s2049" name="Equation" r:id="rId4" imgW="1777680" imgH="215640" progId="Equation.DSMT4">
                  <p:embed/>
                </p:oleObj>
              </mc:Choice>
              <mc:Fallback>
                <p:oleObj name="Equation" r:id="rId4" imgW="1777680" imgH="215640" progId="Equation.DSMT4">
                  <p:embed/>
                  <p:pic>
                    <p:nvPicPr>
                      <p:cNvPr id="7" name="Object 4" descr="Fifteen and one fourth by seventeen and three fourth inches."/>
                      <p:cNvPicPr/>
                      <p:nvPr/>
                    </p:nvPicPr>
                    <p:blipFill>
                      <a:blip r:embed="rId5"/>
                      <a:stretch>
                        <a:fillRect/>
                      </a:stretch>
                    </p:blipFill>
                    <p:spPr>
                      <a:xfrm>
                        <a:off x="8127919" y="3033803"/>
                        <a:ext cx="1955800" cy="237490"/>
                      </a:xfrm>
                      <a:prstGeom prst="rect">
                        <a:avLst/>
                      </a:prstGeom>
                    </p:spPr>
                  </p:pic>
                </p:oleObj>
              </mc:Fallback>
            </mc:AlternateContent>
          </a:graphicData>
        </a:graphic>
      </p:graphicFrame>
      <p:sp>
        <p:nvSpPr>
          <p:cNvPr id="8" name="Rectangle 7"/>
          <p:cNvSpPr/>
          <p:nvPr/>
        </p:nvSpPr>
        <p:spPr>
          <a:xfrm>
            <a:off x="8039985" y="3319884"/>
            <a:ext cx="1667444" cy="369332"/>
          </a:xfrm>
          <a:prstGeom prst="rect">
            <a:avLst/>
          </a:prstGeom>
        </p:spPr>
        <p:txBody>
          <a:bodyPr wrap="none">
            <a:spAutoFit/>
          </a:bodyPr>
          <a:lstStyle/>
          <a:p>
            <a:r>
              <a:rPr lang="en-US" altLang="en-US" dirty="0"/>
              <a:t>British Museum</a:t>
            </a:r>
            <a:endParaRPr lang="en-US" dirty="0"/>
          </a:p>
        </p:txBody>
      </p:sp>
    </p:spTree>
    <p:extLst>
      <p:ext uri="{BB962C8B-B14F-4D97-AF65-F5344CB8AC3E}">
        <p14:creationId xmlns:p14="http://schemas.microsoft.com/office/powerpoint/2010/main" val="814922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altLang="en-US" sz="2000" dirty="0">
                <a:latin typeface="Times New Roman" panose="02020603050405020304" pitchFamily="18" charset="0"/>
                <a:cs typeface="Times New Roman" panose="02020603050405020304" pitchFamily="18" charset="0"/>
              </a:rPr>
              <a:t>Vincent Van Gogh,</a:t>
            </a:r>
            <a:br>
              <a:rPr lang="en-GB" altLang="en-US" sz="2000" dirty="0">
                <a:latin typeface="Times New Roman" panose="02020603050405020304" pitchFamily="18" charset="0"/>
                <a:cs typeface="Times New Roman" panose="02020603050405020304" pitchFamily="18" charset="0"/>
              </a:rPr>
            </a:br>
            <a:r>
              <a:rPr lang="en-GB" altLang="en-US" sz="2000" dirty="0">
                <a:latin typeface="Times New Roman" panose="02020603050405020304" pitchFamily="18" charset="0"/>
                <a:cs typeface="Times New Roman" panose="02020603050405020304" pitchFamily="18" charset="0"/>
              </a:rPr>
              <a:t>The Sower,</a:t>
            </a:r>
            <a:br>
              <a:rPr lang="en-GB" altLang="en-US" sz="2000" dirty="0">
                <a:latin typeface="Times New Roman" panose="02020603050405020304" pitchFamily="18" charset="0"/>
                <a:cs typeface="Times New Roman" panose="02020603050405020304" pitchFamily="18" charset="0"/>
              </a:rPr>
            </a:br>
            <a:r>
              <a:rPr lang="en-GB" altLang="en-US" sz="2000" dirty="0">
                <a:latin typeface="Times New Roman" panose="02020603050405020304" pitchFamily="18" charset="0"/>
                <a:cs typeface="Times New Roman" panose="02020603050405020304" pitchFamily="18" charset="0"/>
              </a:rPr>
              <a:t>1888</a:t>
            </a:r>
            <a:endParaRPr lang="en-US" sz="2000" dirty="0"/>
          </a:p>
        </p:txBody>
      </p:sp>
      <p:pic>
        <p:nvPicPr>
          <p:cNvPr id="5" name="Picture 2" descr="Drawing of a man in a hat walking in a large open field with one hand extending outward. The field is rendered in tight bunches of short lines positioned in various directions. A field full of crops stands in the background, with the sun in the distance."/>
          <p:cNvPicPr>
            <a:picLocks noGrp="1" noChangeAspect="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6014065" y="2091590"/>
            <a:ext cx="5362658" cy="402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820581" y="1768425"/>
            <a:ext cx="6096000" cy="646331"/>
          </a:xfrm>
          <a:prstGeom prst="rect">
            <a:avLst/>
          </a:prstGeom>
        </p:spPr>
        <p:txBody>
          <a:bodyPr>
            <a:spAutoFit/>
          </a:bodyPr>
          <a:lstStyle/>
          <a:p>
            <a:r>
              <a:rPr lang="en-US" altLang="en-US" dirty="0"/>
              <a:t>Drawing. Pencil, reed pen, and brown and black ink on wove paper</a:t>
            </a:r>
            <a:endParaRPr lang="en-US" dirty="0"/>
          </a:p>
        </p:txBody>
      </p:sp>
      <p:graphicFrame>
        <p:nvGraphicFramePr>
          <p:cNvPr id="7" name="Object 4" descr="Nine and five eighth by twelve and half inches."/>
          <p:cNvGraphicFramePr>
            <a:graphicFrameLocks noChangeAspect="1"/>
          </p:cNvGraphicFramePr>
          <p:nvPr>
            <p:extLst>
              <p:ext uri="{D42A27DB-BD31-4B8C-83A1-F6EECF244321}">
                <p14:modId xmlns:p14="http://schemas.microsoft.com/office/powerpoint/2010/main" val="2566432890"/>
              </p:ext>
            </p:extLst>
          </p:nvPr>
        </p:nvGraphicFramePr>
        <p:xfrm>
          <a:off x="820581" y="2586217"/>
          <a:ext cx="1676400" cy="215900"/>
        </p:xfrm>
        <a:graphic>
          <a:graphicData uri="http://schemas.openxmlformats.org/presentationml/2006/ole">
            <mc:AlternateContent xmlns:mc="http://schemas.openxmlformats.org/markup-compatibility/2006">
              <mc:Choice xmlns:v="urn:schemas-microsoft-com:vml" Requires="v">
                <p:oleObj spid="_x0000_s3073" name="Equation" r:id="rId4" imgW="1676160" imgH="215640" progId="Equation.DSMT4">
                  <p:embed/>
                </p:oleObj>
              </mc:Choice>
              <mc:Fallback>
                <p:oleObj name="Equation" r:id="rId4" imgW="1676160" imgH="215640" progId="Equation.DSMT4">
                  <p:embed/>
                  <p:pic>
                    <p:nvPicPr>
                      <p:cNvPr id="7" name="Object 4" descr="Nine and five eighth by twelve and half inches."/>
                      <p:cNvPicPr/>
                      <p:nvPr/>
                    </p:nvPicPr>
                    <p:blipFill>
                      <a:blip r:embed="rId5"/>
                      <a:stretch>
                        <a:fillRect/>
                      </a:stretch>
                    </p:blipFill>
                    <p:spPr>
                      <a:xfrm>
                        <a:off x="820581" y="2586217"/>
                        <a:ext cx="1676400" cy="215900"/>
                      </a:xfrm>
                      <a:prstGeom prst="rect">
                        <a:avLst/>
                      </a:prstGeom>
                    </p:spPr>
                  </p:pic>
                </p:oleObj>
              </mc:Fallback>
            </mc:AlternateContent>
          </a:graphicData>
        </a:graphic>
      </p:graphicFrame>
      <p:sp>
        <p:nvSpPr>
          <p:cNvPr id="8" name="Rectangle 7"/>
          <p:cNvSpPr/>
          <p:nvPr/>
        </p:nvSpPr>
        <p:spPr>
          <a:xfrm>
            <a:off x="820581" y="2973578"/>
            <a:ext cx="3169266" cy="369332"/>
          </a:xfrm>
          <a:prstGeom prst="rect">
            <a:avLst/>
          </a:prstGeom>
        </p:spPr>
        <p:txBody>
          <a:bodyPr wrap="none">
            <a:spAutoFit/>
          </a:bodyPr>
          <a:lstStyle/>
          <a:p>
            <a:r>
              <a:rPr lang="en-US" altLang="en-US" dirty="0"/>
              <a:t>Van Gogh Museum, Amsterdam</a:t>
            </a:r>
            <a:endParaRPr lang="en-US" dirty="0"/>
          </a:p>
        </p:txBody>
      </p:sp>
    </p:spTree>
    <p:extLst>
      <p:ext uri="{BB962C8B-B14F-4D97-AF65-F5344CB8AC3E}">
        <p14:creationId xmlns:p14="http://schemas.microsoft.com/office/powerpoint/2010/main" val="32319198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altLang="en-US" sz="3600" dirty="0">
                <a:latin typeface="Times New Roman" panose="02020603050405020304" pitchFamily="18" charset="0"/>
                <a:cs typeface="Times New Roman" panose="02020603050405020304" pitchFamily="18" charset="0"/>
              </a:rPr>
              <a:t>Installation of Wall Drawing</a:t>
            </a:r>
            <a:br>
              <a:rPr lang="en-GB" altLang="en-US" sz="3600" dirty="0">
                <a:latin typeface="Times New Roman" panose="02020603050405020304" pitchFamily="18" charset="0"/>
                <a:cs typeface="Times New Roman" panose="02020603050405020304" pitchFamily="18" charset="0"/>
              </a:rPr>
            </a:br>
            <a:r>
              <a:rPr lang="en-US" altLang="en-US" sz="3600" b="1" dirty="0">
                <a:solidFill>
                  <a:schemeClr val="tx1"/>
                </a:solidFill>
              </a:rPr>
              <a:t>No. 681 </a:t>
            </a:r>
            <a:r>
              <a:rPr lang="en-US" altLang="en-US" sz="3600" b="1" dirty="0" err="1">
                <a:solidFill>
                  <a:schemeClr val="tx1"/>
                </a:solidFill>
              </a:rPr>
              <a:t>C</a:t>
            </a:r>
            <a:r>
              <a:rPr lang="en-US" altLang="en-US" sz="3600" dirty="0" err="1">
                <a:solidFill>
                  <a:schemeClr val="tx1"/>
                </a:solidFill>
              </a:rPr>
              <a:t>.August</a:t>
            </a:r>
            <a:r>
              <a:rPr lang="en-US" altLang="en-US" sz="3600" dirty="0">
                <a:solidFill>
                  <a:schemeClr val="tx1"/>
                </a:solidFill>
              </a:rPr>
              <a:t> 25, 1993. National Gallery of Art, Washington</a:t>
            </a:r>
            <a:endParaRPr lang="en-US" sz="3600" dirty="0"/>
          </a:p>
        </p:txBody>
      </p:sp>
      <p:pic>
        <p:nvPicPr>
          <p:cNvPr id="5" name="Picture 2" descr="Man using a sponge to apply paint to one of the stripes in square 2 of the wall in slide 24."/>
          <p:cNvPicPr>
            <a:picLocks noGrp="1" noChangeAspect="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444834" y="1846263"/>
            <a:ext cx="5362658" cy="402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43407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en-US" sz="3600" dirty="0">
                <a:latin typeface="Times New Roman" panose="02020603050405020304" pitchFamily="18" charset="0"/>
                <a:cs typeface="Times New Roman" panose="02020603050405020304" pitchFamily="18" charset="0"/>
              </a:rPr>
              <a:t>Robert Mapplethorpe, </a:t>
            </a:r>
            <a:br>
              <a:rPr lang="en-US" altLang="en-US" sz="3600" dirty="0">
                <a:latin typeface="Times New Roman" panose="02020603050405020304" pitchFamily="18" charset="0"/>
                <a:cs typeface="Times New Roman" panose="02020603050405020304" pitchFamily="18" charset="0"/>
              </a:rPr>
            </a:br>
            <a:r>
              <a:rPr lang="en-US" altLang="en-US" sz="3600" dirty="0">
                <a:latin typeface="Times New Roman" panose="02020603050405020304" pitchFamily="18" charset="0"/>
                <a:cs typeface="Times New Roman" panose="02020603050405020304" pitchFamily="18" charset="0"/>
              </a:rPr>
              <a:t>Lisa Lyon, </a:t>
            </a:r>
            <a:br>
              <a:rPr lang="en-US" altLang="en-US" sz="3600" dirty="0">
                <a:latin typeface="Times New Roman" panose="02020603050405020304" pitchFamily="18" charset="0"/>
                <a:cs typeface="Times New Roman" panose="02020603050405020304" pitchFamily="18" charset="0"/>
              </a:rPr>
            </a:br>
            <a:r>
              <a:rPr lang="en-US" altLang="en-US" sz="3600" dirty="0">
                <a:latin typeface="Times New Roman" panose="02020603050405020304" pitchFamily="18" charset="0"/>
                <a:cs typeface="Times New Roman" panose="02020603050405020304" pitchFamily="18" charset="0"/>
              </a:rPr>
              <a:t>1982</a:t>
            </a:r>
            <a:endParaRPr lang="en-US" sz="3600" dirty="0"/>
          </a:p>
        </p:txBody>
      </p:sp>
      <p:pic>
        <p:nvPicPr>
          <p:cNvPr id="5" name="Picture 2" descr="Photograph of a woman in a bikini, facing the viewer’s right. The woman’s left arm is extended forward at shoulder level, with the palm of the hand down. Her right arm is also raised to shoulder level, in a flexed muscle position."/>
          <p:cNvPicPr>
            <a:picLocks noGrp="1" noChangeAspect="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576407" y="1737360"/>
            <a:ext cx="5362658" cy="402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5560022" y="5760845"/>
            <a:ext cx="3600666" cy="369332"/>
          </a:xfrm>
          <a:prstGeom prst="rect">
            <a:avLst/>
          </a:prstGeom>
        </p:spPr>
        <p:txBody>
          <a:bodyPr wrap="none">
            <a:spAutoFit/>
          </a:bodyPr>
          <a:lstStyle/>
          <a:p>
            <a:r>
              <a:rPr lang="en-US" altLang="en-US" dirty="0"/>
              <a:t>© Robert Mapplethorpe Foundation</a:t>
            </a:r>
            <a:endParaRPr lang="en-US" dirty="0"/>
          </a:p>
        </p:txBody>
      </p:sp>
    </p:spTree>
    <p:extLst>
      <p:ext uri="{BB962C8B-B14F-4D97-AF65-F5344CB8AC3E}">
        <p14:creationId xmlns:p14="http://schemas.microsoft.com/office/powerpoint/2010/main" val="3157374281"/>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35</TotalTime>
  <Words>64</Words>
  <Application>Microsoft Office PowerPoint</Application>
  <PresentationFormat>Widescreen</PresentationFormat>
  <Paragraphs>14</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Retrospect</vt:lpstr>
      <vt:lpstr>Art Exhibition </vt:lpstr>
      <vt:lpstr>Ellsworth Kelly Brier 1961</vt:lpstr>
      <vt:lpstr>Rembrandt Van Rijn, The Three Crosses, 1653</vt:lpstr>
      <vt:lpstr>Vincent Van Gogh, The Sower, 1888</vt:lpstr>
      <vt:lpstr>Installation of Wall Drawing No. 681 C.August 25, 1993. National Gallery of Art, Washington</vt:lpstr>
      <vt:lpstr>Robert Mapplethorpe,  Lisa Lyon,  1982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leo ouma</dc:creator>
  <cp:lastModifiedBy>254716226303</cp:lastModifiedBy>
  <cp:revision>7</cp:revision>
  <dcterms:created xsi:type="dcterms:W3CDTF">2020-11-25T03:32:59Z</dcterms:created>
  <dcterms:modified xsi:type="dcterms:W3CDTF">2020-11-25T05:47:57Z</dcterms:modified>
</cp:coreProperties>
</file>